
<file path=[Content_Types].xml><?xml version="1.0" encoding="utf-8"?>
<Types xmlns="http://schemas.openxmlformats.org/package/2006/content-types">
  <Default Extension="png" ContentType="image/png"/>
  <Default Extension="xlsm" ContentType="application/vnd.ms-excel.sheet.macroEnabled.12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3"/>
  </p:notesMasterIdLst>
  <p:sldIdLst>
    <p:sldId id="256" r:id="rId2"/>
    <p:sldId id="273" r:id="rId3"/>
    <p:sldId id="270" r:id="rId4"/>
    <p:sldId id="257" r:id="rId5"/>
    <p:sldId id="258" r:id="rId6"/>
    <p:sldId id="272" r:id="rId7"/>
    <p:sldId id="269" r:id="rId8"/>
    <p:sldId id="268" r:id="rId9"/>
    <p:sldId id="266" r:id="rId10"/>
    <p:sldId id="271" r:id="rId11"/>
    <p:sldId id="264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266" autoAdjust="0"/>
  </p:normalViewPr>
  <p:slideViewPr>
    <p:cSldViewPr>
      <p:cViewPr varScale="1">
        <p:scale>
          <a:sx n="96" d="100"/>
          <a:sy n="96" d="100"/>
        </p:scale>
        <p:origin x="-41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4" Type="http://schemas.openxmlformats.org/officeDocument/2006/relationships/image" Target="../media/image11.wmf"/></Relationships>
</file>

<file path=ppt/media/image10.wmf>
</file>

<file path=ppt/media/image11.wmf>
</file>

<file path=ppt/media/image2.wmf>
</file>

<file path=ppt/media/image3.wmf>
</file>

<file path=ppt/media/image4.png>
</file>

<file path=ppt/media/image5.png>
</file>

<file path=ppt/media/image6.pn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36E586-2040-4BC9-AE17-D107E9637EBC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A97C9-4466-4B22-BA52-B9C1B405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67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03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</a:t>
            </a:r>
            <a:r>
              <a:rPr lang="en-US" baseline="0" dirty="0" smtClean="0"/>
              <a:t> be done on any data range you can search for, as long as you can export the SAME categories in the Same Order.</a:t>
            </a:r>
          </a:p>
          <a:p>
            <a:r>
              <a:rPr lang="en-US" baseline="0" dirty="0" smtClean="0"/>
              <a:t>Is relatively quick and efficient</a:t>
            </a:r>
          </a:p>
          <a:p>
            <a:r>
              <a:rPr lang="en-US" baseline="0" dirty="0" smtClean="0"/>
              <a:t>Is easily modified and manipulated.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of the analysis break down when done on SHORT time frames, mostly due to low yield remakes.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1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CAN SEARCH ANYTHING.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37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34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STRESS:</a:t>
            </a:r>
            <a:r>
              <a:rPr lang="en-US" baseline="0" dirty="0" smtClean="0"/>
              <a:t> </a:t>
            </a:r>
            <a:r>
              <a:rPr lang="en-US" dirty="0" smtClean="0"/>
              <a:t>Non-Failure</a:t>
            </a:r>
            <a:r>
              <a:rPr lang="en-US" baseline="0" dirty="0" smtClean="0"/>
              <a:t> filter is V Difficult w/o uniform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15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Order:</a:t>
            </a:r>
            <a:r>
              <a:rPr lang="en-US" baseline="0" dirty="0" smtClean="0"/>
              <a:t> MS okay first, low yield later. Numbers LAST.</a:t>
            </a:r>
          </a:p>
          <a:p>
            <a:r>
              <a:rPr lang="en-US" baseline="0" dirty="0" smtClean="0"/>
              <a:t>varied notes: </a:t>
            </a:r>
            <a:r>
              <a:rPr lang="en-US" baseline="0" dirty="0" err="1" smtClean="0"/>
              <a:t>Stellaris</a:t>
            </a:r>
            <a:r>
              <a:rPr lang="en-US" baseline="0" dirty="0" smtClean="0"/>
              <a:t> failures</a:t>
            </a:r>
          </a:p>
          <a:p>
            <a:r>
              <a:rPr lang="en-US" baseline="0" dirty="0" smtClean="0"/>
              <a:t>Spelling: Yield Notes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899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Multi-well</a:t>
            </a:r>
            <a:r>
              <a:rPr lang="en-US" baseline="0" dirty="0" smtClean="0"/>
              <a:t> failures!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783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9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43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16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9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25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0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63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1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7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3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56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36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Macro-Enabled_Worksheet6.xlsm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9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package" Target="../embeddings/Microsoft_Excel_Macro-Enabled_Worksheet5.xlsm"/><Relationship Id="rId11" Type="http://schemas.openxmlformats.org/officeDocument/2006/relationships/image" Target="../media/image11.wmf"/><Relationship Id="rId5" Type="http://schemas.openxmlformats.org/officeDocument/2006/relationships/image" Target="../media/image8.wmf"/><Relationship Id="rId10" Type="http://schemas.openxmlformats.org/officeDocument/2006/relationships/package" Target="../embeddings/Microsoft_Excel_Macro-Enabled_Worksheet7.xlsm"/><Relationship Id="rId4" Type="http://schemas.openxmlformats.org/officeDocument/2006/relationships/package" Target="../embeddings/Microsoft_Excel_Worksheet4.xlsx"/><Relationship Id="rId9" Type="http://schemas.openxmlformats.org/officeDocument/2006/relationships/image" Target="../media/image10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3" Type="http://schemas.openxmlformats.org/officeDocument/2006/relationships/package" Target="../embeddings/Microsoft_Excel_Worksheet1.xlsx"/><Relationship Id="rId7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package" Target="../embeddings/Microsoft_Excel_Worksheet2.xlsx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Failure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3/18/15</a:t>
            </a:r>
          </a:p>
          <a:p>
            <a:r>
              <a:rPr lang="en-US" dirty="0" smtClean="0"/>
              <a:t>Cameron Ferguson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4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Final Product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4800" y="1934817"/>
            <a:ext cx="20416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Summary, </a:t>
            </a:r>
          </a:p>
          <a:p>
            <a:r>
              <a:rPr lang="en-US" dirty="0" smtClean="0"/>
              <a:t>Failure Reasons, Mod Failure Rates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438400" y="1934816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ID Failure Rates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495800" y="1934817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Name Failure Rates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9188278"/>
              </p:ext>
            </p:extLst>
          </p:nvPr>
        </p:nvGraphicFramePr>
        <p:xfrm>
          <a:off x="304800" y="2895600"/>
          <a:ext cx="1625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2" name="Worksheet" showAsIcon="1" r:id="rId4" imgW="914400" imgH="771480" progId="Excel.Sheet.12">
                  <p:embed/>
                </p:oleObj>
              </mc:Choice>
              <mc:Fallback>
                <p:oleObj name="Worksheet" showAsIcon="1" r:id="rId4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4800" y="2895600"/>
                        <a:ext cx="1625600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1824784"/>
              </p:ext>
            </p:extLst>
          </p:nvPr>
        </p:nvGraphicFramePr>
        <p:xfrm>
          <a:off x="2405270" y="2917782"/>
          <a:ext cx="1599311" cy="1349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3" name="Macro-Enabled Worksheet" showAsIcon="1" r:id="rId6" imgW="914400" imgH="771480" progId="Excel.SheetMacroEnabled.12">
                  <p:embed/>
                </p:oleObj>
              </mc:Choice>
              <mc:Fallback>
                <p:oleObj name="Macro-Enabled Worksheet" showAsIcon="1" r:id="rId6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405270" y="2917782"/>
                        <a:ext cx="1599311" cy="13494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3660478"/>
              </p:ext>
            </p:extLst>
          </p:nvPr>
        </p:nvGraphicFramePr>
        <p:xfrm>
          <a:off x="4486505" y="2858147"/>
          <a:ext cx="1685695" cy="14223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4" name="Macro-Enabled Worksheet" showAsIcon="1" r:id="rId8" imgW="914400" imgH="771480" progId="Excel.SheetMacroEnabled.12">
                  <p:embed/>
                </p:oleObj>
              </mc:Choice>
              <mc:Fallback>
                <p:oleObj name="Macro-Enabled Worksheet" showAsIcon="1" r:id="rId8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486505" y="2858147"/>
                        <a:ext cx="1685695" cy="14223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6573078" y="1934818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Failure Rates</a:t>
            </a:r>
            <a:endParaRPr lang="en-US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4626293"/>
              </p:ext>
            </p:extLst>
          </p:nvPr>
        </p:nvGraphicFramePr>
        <p:xfrm>
          <a:off x="6705600" y="2895600"/>
          <a:ext cx="1625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5" name="Macro-Enabled Worksheet" showAsIcon="1" r:id="rId10" imgW="914400" imgH="771480" progId="Excel.SheetMacroEnabled.12">
                  <p:embed/>
                </p:oleObj>
              </mc:Choice>
              <mc:Fallback>
                <p:oleObj name="Macro-Enabled Worksheet" showAsIcon="1" r:id="rId10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05600" y="2895600"/>
                        <a:ext cx="1625600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781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2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3600" dirty="0" smtClean="0"/>
              <a:t>Future Aims/Needs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676400"/>
            <a:ext cx="853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Need: Uniform Failure Names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Will make script easier, and data better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Need input from all departments that write notes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Cost analysis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Suggestions, Ideas, categories, </a:t>
            </a:r>
            <a:r>
              <a:rPr lang="en-US" dirty="0" err="1" smtClean="0"/>
              <a:t>etc</a:t>
            </a:r>
            <a:endParaRPr lang="en-US" dirty="0" smtClean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7274894"/>
              </p:ext>
            </p:extLst>
          </p:nvPr>
        </p:nvGraphicFramePr>
        <p:xfrm>
          <a:off x="152400" y="4297314"/>
          <a:ext cx="8763000" cy="19084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9284"/>
                <a:gridCol w="2126058"/>
                <a:gridCol w="1967671"/>
                <a:gridCol w="1242202"/>
                <a:gridCol w="1617785"/>
              </a:tblGrid>
              <a:tr h="57071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Size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Export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Script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</a:t>
                      </a:r>
                      <a:r>
                        <a:rPr lang="en-US" sz="1400" baseline="0" dirty="0" smtClean="0"/>
                        <a:t> files</a:t>
                      </a:r>
                    </a:p>
                    <a:p>
                      <a:r>
                        <a:rPr lang="en-US" sz="1400" baseline="0" dirty="0" smtClean="0"/>
                        <a:t>(output)</a:t>
                      </a:r>
                      <a:endParaRPr lang="en-US" sz="1400" dirty="0"/>
                    </a:p>
                  </a:txBody>
                  <a:tcPr/>
                </a:tc>
              </a:tr>
              <a:tr h="359359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Year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~8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8’30’’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4</a:t>
                      </a:r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7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About a month ago, Julie and Joe asked Travis to provide them with more Failure Reason information.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He did this manually for awhile, but then realized I was doing something similar for my R classes. So he asked me if I would try automating the process.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 ran with it and we have ended up with an easy to use, quick, and efficient R script which does what Travis was doing and more.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43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Comparison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57137" y="235053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Very Old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562600" y="19812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 Script’s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9920289"/>
              </p:ext>
            </p:extLst>
          </p:nvPr>
        </p:nvGraphicFramePr>
        <p:xfrm>
          <a:off x="819150" y="2971800"/>
          <a:ext cx="2933700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" name="Worksheet" r:id="rId3" imgW="2933633" imgH="390414" progId="Excel.Sheet.12">
                  <p:embed/>
                </p:oleObj>
              </mc:Choice>
              <mc:Fallback>
                <p:oleObj name="Worksheet" r:id="rId3" imgW="2933633" imgH="3904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9150" y="2971800"/>
                        <a:ext cx="2933700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957137" y="3721768"/>
            <a:ext cx="1652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Travis’s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2097173"/>
              </p:ext>
            </p:extLst>
          </p:nvPr>
        </p:nvGraphicFramePr>
        <p:xfrm>
          <a:off x="5029200" y="2942028"/>
          <a:ext cx="2286000" cy="1928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" name="Worksheet" showAsIcon="1" r:id="rId5" imgW="914400" imgH="771480" progId="Excel.Sheet.12">
                  <p:embed/>
                </p:oleObj>
              </mc:Choice>
              <mc:Fallback>
                <p:oleObj name="Worksheet" showAsIcon="1" r:id="rId5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29200" y="2942028"/>
                        <a:ext cx="2286000" cy="1928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071869"/>
              </p:ext>
            </p:extLst>
          </p:nvPr>
        </p:nvGraphicFramePr>
        <p:xfrm>
          <a:off x="1524000" y="4419600"/>
          <a:ext cx="1806222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8" name="Worksheet" showAsIcon="1" r:id="rId7" imgW="914400" imgH="771480" progId="Excel.Sheet.12">
                  <p:embed/>
                </p:oleObj>
              </mc:Choice>
              <mc:Fallback>
                <p:oleObj name="Worksheet" showAsIcon="1" r:id="rId7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24000" y="4419600"/>
                        <a:ext cx="1806222" cy="152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81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565"/>
            <a:ext cx="8229600" cy="1143000"/>
          </a:xfrm>
        </p:spPr>
        <p:txBody>
          <a:bodyPr/>
          <a:lstStyle/>
          <a:p>
            <a:r>
              <a:rPr lang="en-US" dirty="0" smtClean="0"/>
              <a:t>Script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070" y="1061716"/>
            <a:ext cx="6172200" cy="16002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Takes a single FileMaker export, performs some data manipulation and analysis in R, and provides information on Failures, as Excel Files.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2875973"/>
            <a:ext cx="1828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</a:p>
          <a:p>
            <a:pPr algn="ctr"/>
            <a:r>
              <a:rPr lang="en-US" dirty="0" smtClean="0"/>
              <a:t>Search</a:t>
            </a:r>
          </a:p>
          <a:p>
            <a:pPr algn="ctr"/>
            <a:r>
              <a:rPr lang="en-US" dirty="0" smtClean="0"/>
              <a:t>Export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3886200" y="2873345"/>
            <a:ext cx="1212274" cy="1143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Run Script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700407"/>
              </p:ext>
            </p:extLst>
          </p:nvPr>
        </p:nvGraphicFramePr>
        <p:xfrm>
          <a:off x="152400" y="4297314"/>
          <a:ext cx="4953000" cy="2088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639"/>
                <a:gridCol w="1201685"/>
                <a:gridCol w="1112162"/>
                <a:gridCol w="702114"/>
                <a:gridCol w="914400"/>
              </a:tblGrid>
              <a:tr h="5334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Size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Export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Script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</a:t>
                      </a:r>
                      <a:r>
                        <a:rPr lang="en-US" sz="1400" baseline="0" dirty="0" smtClean="0"/>
                        <a:t> files</a:t>
                      </a:r>
                    </a:p>
                    <a:p>
                      <a:r>
                        <a:rPr lang="en-US" sz="1400" baseline="0" dirty="0" smtClean="0"/>
                        <a:t>(output)</a:t>
                      </a:r>
                      <a:endParaRPr lang="en-US" sz="1400" dirty="0"/>
                    </a:p>
                  </a:txBody>
                  <a:tcPr/>
                </a:tc>
              </a:tr>
              <a:tr h="3358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Year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~8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8’30’’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4</a:t>
                      </a:r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0" dirty="0" smtClean="0"/>
                        <a:t>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 flipV="1">
            <a:off x="2514600" y="3444845"/>
            <a:ext cx="1371600" cy="262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lowchart: Document 23"/>
          <p:cNvSpPr/>
          <p:nvPr/>
        </p:nvSpPr>
        <p:spPr>
          <a:xfrm>
            <a:off x="6663559" y="2354968"/>
            <a:ext cx="166589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5" name="Flowchart: Document 24"/>
          <p:cNvSpPr/>
          <p:nvPr/>
        </p:nvSpPr>
        <p:spPr>
          <a:xfrm>
            <a:off x="6653049" y="12192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Failure Reason</a:t>
            </a:r>
          </a:p>
          <a:p>
            <a:pPr algn="ctr"/>
            <a:r>
              <a:rPr lang="en-US" dirty="0" smtClean="0"/>
              <a:t>Breakdown</a:t>
            </a:r>
            <a:endParaRPr lang="en-US" dirty="0"/>
          </a:p>
        </p:txBody>
      </p:sp>
      <p:sp>
        <p:nvSpPr>
          <p:cNvPr id="26" name="Flowchart: Document 25"/>
          <p:cNvSpPr/>
          <p:nvPr/>
        </p:nvSpPr>
        <p:spPr>
          <a:xfrm>
            <a:off x="6653049" y="3497968"/>
            <a:ext cx="1673772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ID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7" name="Flowchart: Document 26"/>
          <p:cNvSpPr/>
          <p:nvPr/>
        </p:nvSpPr>
        <p:spPr>
          <a:xfrm>
            <a:off x="6663559" y="46482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Name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6" idx="6"/>
            <a:endCxn id="25" idx="1"/>
          </p:cNvCxnSpPr>
          <p:nvPr/>
        </p:nvCxnSpPr>
        <p:spPr>
          <a:xfrm flipV="1">
            <a:off x="5098474" y="1737577"/>
            <a:ext cx="1554575" cy="17072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" idx="6"/>
            <a:endCxn id="24" idx="1"/>
          </p:cNvCxnSpPr>
          <p:nvPr/>
        </p:nvCxnSpPr>
        <p:spPr>
          <a:xfrm flipV="1">
            <a:off x="5098474" y="2873345"/>
            <a:ext cx="1565085" cy="571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6" idx="6"/>
            <a:endCxn id="26" idx="1"/>
          </p:cNvCxnSpPr>
          <p:nvPr/>
        </p:nvCxnSpPr>
        <p:spPr>
          <a:xfrm>
            <a:off x="5098474" y="3444845"/>
            <a:ext cx="1554575" cy="571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6" idx="6"/>
            <a:endCxn id="27" idx="1"/>
          </p:cNvCxnSpPr>
          <p:nvPr/>
        </p:nvCxnSpPr>
        <p:spPr>
          <a:xfrm>
            <a:off x="5098474" y="3444845"/>
            <a:ext cx="1565085" cy="17217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lowchart: Document 27"/>
          <p:cNvSpPr/>
          <p:nvPr/>
        </p:nvSpPr>
        <p:spPr>
          <a:xfrm>
            <a:off x="6674069" y="5800225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67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28600"/>
            <a:ext cx="6400800" cy="1258455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 err="1" smtClean="0"/>
              <a:t>Filemaker</a:t>
            </a:r>
            <a:r>
              <a:rPr lang="en-US" sz="3600" dirty="0" smtClean="0"/>
              <a:t> Search/Export</a:t>
            </a:r>
            <a:endParaRPr lang="en-US" sz="3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6592151" cy="480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80"/>
          <a:stretch/>
        </p:blipFill>
        <p:spPr>
          <a:xfrm>
            <a:off x="228600" y="2836081"/>
            <a:ext cx="6705600" cy="11858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5590769" cy="47352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703" y="2857852"/>
            <a:ext cx="3704779" cy="140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2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</a:t>
            </a:r>
          </a:p>
          <a:p>
            <a:r>
              <a:rPr lang="en-US" dirty="0" err="1" smtClean="0"/>
              <a:t>FailureDataProject</a:t>
            </a:r>
            <a:r>
              <a:rPr lang="en-US" dirty="0" smtClean="0"/>
              <a:t> folder</a:t>
            </a:r>
          </a:p>
          <a:p>
            <a:r>
              <a:rPr lang="en-US" dirty="0" smtClean="0"/>
              <a:t>Raw FileMaker export file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Steps	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4267201" y="2174874"/>
            <a:ext cx="4419600" cy="4378325"/>
          </a:xfrm>
        </p:spPr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Export data from FileMaker, and save in </a:t>
            </a:r>
            <a:r>
              <a:rPr lang="en-US" dirty="0" err="1" smtClean="0"/>
              <a:t>FailureDataProject</a:t>
            </a:r>
            <a:r>
              <a:rPr lang="en-US" dirty="0" smtClean="0"/>
              <a:t> Folder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Open R console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Set Working Directory in R to </a:t>
            </a:r>
            <a:r>
              <a:rPr lang="en-US" dirty="0" err="1" smtClean="0"/>
              <a:t>FailureDataProject</a:t>
            </a:r>
            <a:r>
              <a:rPr lang="en-US" dirty="0" smtClean="0"/>
              <a:t> folder</a:t>
            </a:r>
          </a:p>
          <a:p>
            <a:pPr marL="857250" lvl="1" indent="-457200">
              <a:buFont typeface="+mj-lt"/>
              <a:buAutoNum type="alphaLcPeriod"/>
            </a:pPr>
            <a:r>
              <a:rPr lang="en-US" dirty="0" smtClean="0"/>
              <a:t>Can use File&gt;Change </a:t>
            </a:r>
            <a:r>
              <a:rPr lang="en-US" dirty="0" err="1" smtClean="0"/>
              <a:t>dir</a:t>
            </a:r>
            <a:r>
              <a:rPr lang="en-US" dirty="0" smtClean="0"/>
              <a:t>…</a:t>
            </a:r>
          </a:p>
          <a:p>
            <a:pPr marL="857250" lvl="1" indent="-457200">
              <a:buFont typeface="+mj-lt"/>
              <a:buAutoNum type="alphaLcPeriod"/>
            </a:pPr>
            <a:r>
              <a:rPr lang="en-US" dirty="0" smtClean="0"/>
              <a:t>Or </a:t>
            </a:r>
            <a:r>
              <a:rPr lang="en-US" dirty="0" err="1" smtClean="0"/>
              <a:t>setwd</a:t>
            </a:r>
            <a:r>
              <a:rPr lang="en-US" dirty="0" smtClean="0"/>
              <a:t>(</a:t>
            </a:r>
            <a:r>
              <a:rPr lang="en-US" i="1" dirty="0" smtClean="0"/>
              <a:t>PATH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Type</a:t>
            </a:r>
            <a:r>
              <a:rPr lang="en-US" dirty="0"/>
              <a:t>: </a:t>
            </a:r>
            <a:r>
              <a:rPr lang="en-US" dirty="0">
                <a:solidFill>
                  <a:srgbClr val="00B0F0"/>
                </a:solidFill>
              </a:rPr>
              <a:t>source("</a:t>
            </a:r>
            <a:r>
              <a:rPr lang="en-US" dirty="0" err="1" smtClean="0">
                <a:solidFill>
                  <a:srgbClr val="00B0F0"/>
                </a:solidFill>
              </a:rPr>
              <a:t>failuredata.R</a:t>
            </a:r>
            <a:r>
              <a:rPr lang="en-US" dirty="0" smtClean="0">
                <a:solidFill>
                  <a:srgbClr val="00B0F0"/>
                </a:solidFill>
              </a:rPr>
              <a:t>")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Respond to Prompts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Wait for script to say: Finished!</a:t>
            </a:r>
          </a:p>
        </p:txBody>
      </p:sp>
    </p:spTree>
    <p:extLst>
      <p:ext uri="{BB962C8B-B14F-4D97-AF65-F5344CB8AC3E}">
        <p14:creationId xmlns:p14="http://schemas.microsoft.com/office/powerpoint/2010/main" val="277779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4343400" y="1828800"/>
            <a:ext cx="2514599" cy="276998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ctr"/>
            <a:r>
              <a:rPr lang="en-US" sz="1200" dirty="0" smtClean="0"/>
              <a:t>Non-Failure Filter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see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Extra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Archive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Stellaris</a:t>
            </a:r>
            <a:r>
              <a:rPr lang="en-US" sz="1200" dirty="0" smtClean="0"/>
              <a:t>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Pass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Wobbles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Recheck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Relot</a:t>
            </a:r>
            <a:endParaRPr lang="en-US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Re-lot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comb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505200" y="4876800"/>
            <a:ext cx="4876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Error Percentage:  0.025% or 0.000253</a:t>
            </a:r>
            <a:endParaRPr lang="en-US" dirty="0"/>
          </a:p>
          <a:p>
            <a:r>
              <a:rPr lang="en-US" sz="1200" i="1" dirty="0" smtClean="0"/>
              <a:t>Number of Failed sequences accidentally removed compared to total sequences </a:t>
            </a:r>
            <a:r>
              <a:rPr lang="en-US" sz="1200" i="1" dirty="0"/>
              <a:t>(tested and averaged between two months</a:t>
            </a:r>
            <a:r>
              <a:rPr lang="en-US" sz="1200" i="1" dirty="0" smtClean="0"/>
              <a:t>)</a:t>
            </a:r>
          </a:p>
          <a:p>
            <a:endParaRPr lang="en-US" sz="1200" i="1" dirty="0"/>
          </a:p>
          <a:p>
            <a:r>
              <a:rPr lang="en-US" dirty="0" smtClean="0"/>
              <a:t>Error Percentage2:  0.20%</a:t>
            </a:r>
          </a:p>
          <a:p>
            <a:r>
              <a:rPr lang="en-US" sz="1200" i="1" dirty="0" smtClean="0"/>
              <a:t>Number of Failed sequences accidentally removed compared to total of sequences with notes </a:t>
            </a:r>
            <a:r>
              <a:rPr lang="en-US" sz="1200" i="1" dirty="0"/>
              <a:t>(tested and averaged between two months</a:t>
            </a:r>
            <a:r>
              <a:rPr lang="en-US" sz="1200" i="1" dirty="0" smtClean="0"/>
              <a:t>)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80745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3775648" y="1660518"/>
            <a:ext cx="5168154" cy="3943648"/>
          </a:xfrm>
          <a:prstGeom prst="rect">
            <a:avLst/>
          </a:prstGeom>
          <a:noFill/>
        </p:spPr>
        <p:txBody>
          <a:bodyPr wrap="square" numCol="2" rtlCol="0">
            <a:normAutofit/>
          </a:bodyPr>
          <a:lstStyle/>
          <a:p>
            <a:r>
              <a:rPr lang="en-US" sz="1200" b="1" dirty="0" err="1" smtClean="0"/>
              <a:t>ms</a:t>
            </a:r>
            <a:r>
              <a:rPr lang="en-US" sz="1200" b="1" dirty="0" smtClean="0"/>
              <a:t> o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Okay</a:t>
            </a:r>
          </a:p>
          <a:p>
            <a:r>
              <a:rPr lang="en-US" sz="1200" b="1" dirty="0" err="1" smtClean="0"/>
              <a:t>ms</a:t>
            </a:r>
            <a:r>
              <a:rPr lang="en-US" sz="1200" b="1" dirty="0" smtClean="0"/>
              <a:t> n 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Not Okay</a:t>
            </a:r>
          </a:p>
          <a:p>
            <a:r>
              <a:rPr lang="en-US" sz="1200" b="1" dirty="0" err="1" smtClean="0"/>
              <a:t>assig</a:t>
            </a:r>
            <a:r>
              <a:rPr lang="en-US" sz="1200" dirty="0" smtClean="0"/>
              <a:t>  -&gt; Reassign</a:t>
            </a:r>
          </a:p>
          <a:p>
            <a:r>
              <a:rPr lang="en-US" sz="1200" b="1" dirty="0" smtClean="0"/>
              <a:t>base</a:t>
            </a:r>
            <a:r>
              <a:rPr lang="en-US" sz="1200" dirty="0" smtClean="0"/>
              <a:t> -&gt; Base-swap</a:t>
            </a:r>
          </a:p>
          <a:p>
            <a:r>
              <a:rPr lang="en-US" sz="1200" b="1" dirty="0" smtClean="0"/>
              <a:t>wrong m </a:t>
            </a:r>
            <a:r>
              <a:rPr lang="en-US" sz="1200" dirty="0" smtClean="0"/>
              <a:t>-&gt; Wrong Mass</a:t>
            </a:r>
          </a:p>
          <a:p>
            <a:r>
              <a:rPr lang="en-US" sz="1200" b="1" dirty="0" smtClean="0"/>
              <a:t>flush</a:t>
            </a:r>
            <a:r>
              <a:rPr lang="en-US" sz="1200" dirty="0" smtClean="0"/>
              <a:t> -&gt; Flushed</a:t>
            </a:r>
          </a:p>
          <a:p>
            <a:r>
              <a:rPr lang="en-US" sz="1200" b="1" dirty="0" smtClean="0"/>
              <a:t>3 </a:t>
            </a:r>
            <a:r>
              <a:rPr lang="en-US" sz="1200" b="1" dirty="0" err="1" smtClean="0"/>
              <a:t>stel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every sample</a:t>
            </a:r>
            <a:r>
              <a:rPr lang="en-US" sz="1200" dirty="0" smtClean="0"/>
              <a:t> 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all samples failed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err="1" smtClean="0"/>
              <a:t>stellaris</a:t>
            </a:r>
            <a:r>
              <a:rPr lang="en-US" sz="1200" b="1" dirty="0" smtClean="0"/>
              <a:t> f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then three </a:t>
            </a:r>
            <a:r>
              <a:rPr lang="en-US" sz="1200" dirty="0"/>
              <a:t>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than 3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  <a:endParaRPr lang="en-US" sz="1200" b="1" dirty="0" smtClean="0"/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tet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TET</a:t>
            </a:r>
          </a:p>
          <a:p>
            <a:r>
              <a:rPr lang="en-US" sz="1200" b="1" dirty="0" err="1" smtClean="0"/>
              <a:t>tet</a:t>
            </a:r>
            <a:r>
              <a:rPr lang="en-US" sz="1200" dirty="0" smtClean="0"/>
              <a:t> -&gt; Poor Tet Coupling</a:t>
            </a:r>
          </a:p>
          <a:p>
            <a:r>
              <a:rPr lang="en-US" sz="1200" b="1" dirty="0" smtClean="0"/>
              <a:t>biotin</a:t>
            </a:r>
            <a:r>
              <a:rPr lang="en-US" sz="1200" dirty="0" smtClean="0"/>
              <a:t> -&gt; Poor Biotin Coupling</a:t>
            </a:r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FAM </a:t>
            </a:r>
          </a:p>
          <a:p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Poor FAM coupling</a:t>
            </a:r>
          </a:p>
          <a:p>
            <a:r>
              <a:rPr lang="en-US" sz="1200" b="1" dirty="0" err="1" smtClean="0"/>
              <a:t>contamin</a:t>
            </a:r>
            <a:r>
              <a:rPr lang="en-US" sz="1200" dirty="0" smtClean="0"/>
              <a:t> -&gt; Contamination</a:t>
            </a:r>
          </a:p>
          <a:p>
            <a:r>
              <a:rPr lang="en-US" sz="1200" b="1" dirty="0" smtClean="0"/>
              <a:t>purity </a:t>
            </a:r>
            <a:r>
              <a:rPr lang="en-US" sz="1200" dirty="0" smtClean="0"/>
              <a:t>-&gt; Poor Purity</a:t>
            </a:r>
          </a:p>
          <a:p>
            <a:r>
              <a:rPr lang="en-US" sz="1200" b="1" dirty="0" smtClean="0"/>
              <a:t>n-</a:t>
            </a:r>
            <a:r>
              <a:rPr lang="en-US" sz="1200" dirty="0" smtClean="0"/>
              <a:t> -&gt; N- Failure</a:t>
            </a:r>
          </a:p>
          <a:p>
            <a:r>
              <a:rPr lang="en-US" sz="1200" b="1" dirty="0" err="1" smtClean="0"/>
              <a:t>syn</a:t>
            </a:r>
            <a:r>
              <a:rPr lang="en-US" sz="1200" dirty="0" smtClean="0"/>
              <a:t> -&gt; Synthesis failure</a:t>
            </a:r>
          </a:p>
          <a:p>
            <a:r>
              <a:rPr lang="en-US" sz="1200" b="1" dirty="0" err="1" smtClean="0"/>
              <a:t>colum</a:t>
            </a:r>
            <a:r>
              <a:rPr lang="en-US" sz="1200" dirty="0" smtClean="0"/>
              <a:t> -&gt; Column Issue</a:t>
            </a:r>
          </a:p>
          <a:p>
            <a:r>
              <a:rPr lang="en-US" sz="1200" b="1" dirty="0" err="1" smtClean="0"/>
              <a:t>flp</a:t>
            </a:r>
            <a:r>
              <a:rPr lang="en-US" sz="1200" dirty="0" smtClean="0"/>
              <a:t>-&gt; No FLP</a:t>
            </a:r>
            <a:br>
              <a:rPr lang="en-US" sz="1200" dirty="0" smtClean="0"/>
            </a:br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No FLP</a:t>
            </a:r>
          </a:p>
          <a:p>
            <a:r>
              <a:rPr lang="en-US" sz="1200" b="1" dirty="0" err="1" smtClean="0"/>
              <a:t>dmt</a:t>
            </a:r>
            <a:r>
              <a:rPr lang="en-US" sz="1200" dirty="0" smtClean="0"/>
              <a:t> -&gt; DMT left on</a:t>
            </a:r>
          </a:p>
          <a:p>
            <a:r>
              <a:rPr lang="en-US" sz="1200" b="1" dirty="0" err="1" smtClean="0"/>
              <a:t>depur</a:t>
            </a:r>
            <a:r>
              <a:rPr lang="en-US" sz="1200" dirty="0" smtClean="0"/>
              <a:t> -&gt; </a:t>
            </a:r>
            <a:r>
              <a:rPr lang="en-US" sz="1200" dirty="0" err="1" smtClean="0"/>
              <a:t>Depurination</a:t>
            </a:r>
            <a:endParaRPr lang="en-US" sz="1200" dirty="0" smtClean="0"/>
          </a:p>
          <a:p>
            <a:r>
              <a:rPr lang="en-US" sz="1200" b="1" dirty="0" err="1" smtClean="0"/>
              <a:t>mmt</a:t>
            </a:r>
            <a:r>
              <a:rPr lang="en-US" sz="1200" dirty="0" smtClean="0"/>
              <a:t> -&gt; MMT left on</a:t>
            </a:r>
          </a:p>
          <a:p>
            <a:r>
              <a:rPr lang="en-US" sz="1200" b="1" dirty="0" err="1" smtClean="0"/>
              <a:t>phosp</a:t>
            </a:r>
            <a:r>
              <a:rPr lang="en-US" sz="1200" dirty="0" smtClean="0"/>
              <a:t> -&gt; Poor Phosphate coupling</a:t>
            </a:r>
          </a:p>
          <a:p>
            <a:r>
              <a:rPr lang="en-US" sz="1200" b="1" dirty="0" smtClean="0"/>
              <a:t>poor j </a:t>
            </a:r>
            <a:r>
              <a:rPr lang="en-US" sz="1200" dirty="0" smtClean="0"/>
              <a:t>-&gt; Poor Joe coupling</a:t>
            </a:r>
          </a:p>
          <a:p>
            <a:r>
              <a:rPr lang="en-US" sz="1200" b="1" dirty="0" err="1" smtClean="0"/>
              <a:t>incom</a:t>
            </a:r>
            <a:r>
              <a:rPr lang="en-US" sz="1200" dirty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benz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cyano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deprot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b="1" dirty="0" smtClean="0"/>
          </a:p>
          <a:p>
            <a:r>
              <a:rPr lang="en-US" sz="1200" b="1" dirty="0" smtClean="0"/>
              <a:t>dye</a:t>
            </a:r>
            <a:r>
              <a:rPr lang="en-US" sz="1200" dirty="0" smtClean="0"/>
              <a:t> -&gt; Dye failure</a:t>
            </a:r>
          </a:p>
          <a:p>
            <a:r>
              <a:rPr lang="en-US" sz="1200" b="1" dirty="0" smtClean="0"/>
              <a:t>scram</a:t>
            </a:r>
            <a:r>
              <a:rPr lang="en-US" sz="1200" dirty="0" smtClean="0"/>
              <a:t> -&gt; Plate Scrambled</a:t>
            </a:r>
          </a:p>
          <a:p>
            <a:r>
              <a:rPr lang="en-US" sz="1200" b="1" dirty="0" smtClean="0"/>
              <a:t>yield -</a:t>
            </a:r>
            <a:r>
              <a:rPr lang="en-US" sz="1200" dirty="0" smtClean="0"/>
              <a:t>&gt; Low Yield</a:t>
            </a:r>
          </a:p>
          <a:p>
            <a:r>
              <a:rPr lang="en-US" sz="1200" b="1" dirty="0" err="1" smtClean="0"/>
              <a:t>yeild</a:t>
            </a:r>
            <a:r>
              <a:rPr lang="en-US" sz="1200" b="1" dirty="0" smtClean="0"/>
              <a:t>  </a:t>
            </a:r>
            <a:r>
              <a:rPr lang="en-US" sz="1200" dirty="0" smtClean="0"/>
              <a:t>-&gt; Low Yield</a:t>
            </a:r>
          </a:p>
          <a:p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Low Yield</a:t>
            </a:r>
            <a:endParaRPr lang="en-US" sz="1200" b="1" dirty="0" smtClean="0"/>
          </a:p>
          <a:p>
            <a:r>
              <a:rPr lang="en-US" sz="1200" dirty="0" smtClean="0"/>
              <a:t>-</a:t>
            </a:r>
            <a:r>
              <a:rPr lang="en-US" sz="1200" b="1" dirty="0" smtClean="0"/>
              <a:t>x or + x (x is 1:9) </a:t>
            </a:r>
            <a:r>
              <a:rPr lang="en-US" sz="1200" dirty="0" smtClean="0"/>
              <a:t>-&gt; Impurity Present</a:t>
            </a:r>
          </a:p>
          <a:p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663464" y="123259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943600" y="4989499"/>
            <a:ext cx="3048000" cy="1754326"/>
          </a:xfrm>
          <a:prstGeom prst="rect">
            <a:avLst/>
          </a:prstGeom>
          <a:noFill/>
        </p:spPr>
        <p:txBody>
          <a:bodyPr wrap="square" rtlCol="0">
            <a:normAutofit fontScale="92500" lnSpcReduction="20000"/>
          </a:bodyPr>
          <a:lstStyle/>
          <a:p>
            <a:r>
              <a:rPr lang="en-US" dirty="0" smtClean="0"/>
              <a:t>Error Percentage:  0.028% </a:t>
            </a:r>
            <a:endParaRPr lang="en-US" dirty="0"/>
          </a:p>
          <a:p>
            <a:r>
              <a:rPr lang="en-US" sz="1300" i="1" dirty="0" smtClean="0"/>
              <a:t>Notes changed incorrectly accidentally compared to total sequences (tested and averaged between two months)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Error Percentage 2:  0.3%</a:t>
            </a:r>
          </a:p>
          <a:p>
            <a:r>
              <a:rPr lang="en-US" sz="1300" i="1" dirty="0" smtClean="0"/>
              <a:t>Notes changed incorrectly compared to Important Notes Data </a:t>
            </a:r>
            <a:r>
              <a:rPr lang="en-US" sz="1300" i="1" dirty="0"/>
              <a:t> (tested and averaged between two months)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2357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3784846" y="5082509"/>
            <a:ext cx="116815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4953000" y="3810000"/>
            <a:ext cx="0" cy="17577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cxnSp>
        <p:nvCxnSpPr>
          <p:cNvPr id="77" name="Straight Arrow Connector 76"/>
          <p:cNvCxnSpPr/>
          <p:nvPr/>
        </p:nvCxnSpPr>
        <p:spPr>
          <a:xfrm flipH="1">
            <a:off x="3708646" y="4147351"/>
            <a:ext cx="12443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3962400" y="3124200"/>
            <a:ext cx="17526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34820</a:t>
            </a:r>
            <a:endParaRPr lang="en-US" sz="1000" dirty="0"/>
          </a:p>
        </p:txBody>
      </p:sp>
      <p:sp>
        <p:nvSpPr>
          <p:cNvPr id="90" name="Right Arrow 89"/>
          <p:cNvSpPr/>
          <p:nvPr/>
        </p:nvSpPr>
        <p:spPr>
          <a:xfrm>
            <a:off x="5791200" y="3152127"/>
            <a:ext cx="1214021" cy="629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98" name="TextBox 97"/>
          <p:cNvSpPr txBox="1"/>
          <p:nvPr/>
        </p:nvSpPr>
        <p:spPr>
          <a:xfrm>
            <a:off x="7231372" y="2739478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Separate Excel Files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155957" y="598002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Always one Excel File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sp>
        <p:nvSpPr>
          <p:cNvPr id="33" name="Oval 32"/>
          <p:cNvSpPr/>
          <p:nvPr/>
        </p:nvSpPr>
        <p:spPr>
          <a:xfrm>
            <a:off x="2756145" y="368916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MS</a:t>
            </a:r>
          </a:p>
          <a:p>
            <a:pPr algn="ctr"/>
            <a:r>
              <a:rPr lang="en-US" sz="1400" dirty="0" smtClean="0"/>
              <a:t>Okay</a:t>
            </a:r>
          </a:p>
          <a:p>
            <a:pPr algn="ctr"/>
            <a:r>
              <a:rPr lang="en-US" sz="1000" dirty="0" smtClean="0"/>
              <a:t>8110</a:t>
            </a:r>
            <a:endParaRPr lang="en-US" sz="1000" dirty="0"/>
          </a:p>
        </p:txBody>
      </p:sp>
      <p:sp>
        <p:nvSpPr>
          <p:cNvPr id="34" name="Oval 33"/>
          <p:cNvSpPr/>
          <p:nvPr/>
        </p:nvSpPr>
        <p:spPr>
          <a:xfrm>
            <a:off x="2756145" y="4657643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Reassign notes</a:t>
            </a:r>
          </a:p>
          <a:p>
            <a:pPr algn="ctr"/>
            <a:r>
              <a:rPr lang="en-US" sz="1000" dirty="0" smtClean="0"/>
              <a:t>3273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Multidocument 14"/>
          <p:cNvSpPr/>
          <p:nvPr/>
        </p:nvSpPr>
        <p:spPr>
          <a:xfrm>
            <a:off x="7064776" y="918496"/>
            <a:ext cx="1782562" cy="176594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-Summary</a:t>
            </a:r>
          </a:p>
          <a:p>
            <a:r>
              <a:rPr lang="en-US" dirty="0" smtClean="0"/>
              <a:t>-Reason List</a:t>
            </a:r>
          </a:p>
          <a:p>
            <a:r>
              <a:rPr lang="en-US" dirty="0" smtClean="0"/>
              <a:t>-Mod Analysis</a:t>
            </a:r>
            <a:endParaRPr lang="en-US" dirty="0"/>
          </a:p>
        </p:txBody>
      </p:sp>
      <p:sp>
        <p:nvSpPr>
          <p:cNvPr id="16" name="Flowchart: Document 15"/>
          <p:cNvSpPr/>
          <p:nvPr/>
        </p:nvSpPr>
        <p:spPr>
          <a:xfrm>
            <a:off x="7155957" y="3070371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ID Analysis</a:t>
            </a:r>
            <a:endParaRPr lang="en-US" dirty="0"/>
          </a:p>
        </p:txBody>
      </p:sp>
      <p:sp>
        <p:nvSpPr>
          <p:cNvPr id="44" name="Flowchart: Document 43"/>
          <p:cNvSpPr/>
          <p:nvPr/>
        </p:nvSpPr>
        <p:spPr>
          <a:xfrm>
            <a:off x="7155957" y="4384696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Name</a:t>
            </a:r>
          </a:p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Flowchart: Document 28"/>
          <p:cNvSpPr/>
          <p:nvPr/>
        </p:nvSpPr>
        <p:spPr>
          <a:xfrm>
            <a:off x="7145444" y="5662376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</a:t>
            </a:r>
          </a:p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11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1702</TotalTime>
  <Words>826</Words>
  <Application>Microsoft Office PowerPoint</Application>
  <PresentationFormat>On-screen Show (4:3)</PresentationFormat>
  <Paragraphs>254</Paragraphs>
  <Slides>11</Slides>
  <Notes>7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Office Theme</vt:lpstr>
      <vt:lpstr>Worksheet</vt:lpstr>
      <vt:lpstr>Macro-Enabled Worksheet</vt:lpstr>
      <vt:lpstr>Failure Data</vt:lpstr>
      <vt:lpstr>Background</vt:lpstr>
      <vt:lpstr>Quick Comparison</vt:lpstr>
      <vt:lpstr>Script Overview</vt:lpstr>
      <vt:lpstr>Filemaker Search/Export</vt:lpstr>
      <vt:lpstr>Running the Script</vt:lpstr>
      <vt:lpstr>PowerPoint Presentation</vt:lpstr>
      <vt:lpstr>PowerPoint Presentation</vt:lpstr>
      <vt:lpstr>PowerPoint Presentation</vt:lpstr>
      <vt:lpstr>The Final Product</vt:lpstr>
      <vt:lpstr>Future Aims/Needs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Failure List Script</dc:title>
  <dc:creator>Cameron Ferguson</dc:creator>
  <cp:lastModifiedBy>Cameron Ferguson</cp:lastModifiedBy>
  <cp:revision>72</cp:revision>
  <dcterms:created xsi:type="dcterms:W3CDTF">2015-03-03T21:17:47Z</dcterms:created>
  <dcterms:modified xsi:type="dcterms:W3CDTF">2015-03-17T23:17:25Z</dcterms:modified>
</cp:coreProperties>
</file>

<file path=docProps/thumbnail.jpeg>
</file>